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24664"/>
            <a:ext cx="1757720" cy="426244"/>
          </a:xfrm>
          <a:prstGeom prst="roundRect">
            <a:avLst>
              <a:gd name="adj" fmla="val 17880"/>
            </a:avLst>
          </a:prstGeom>
          <a:solidFill>
            <a:srgbClr val="0F163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247061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92649"/>
            <a:ext cx="121336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 ITEMS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641634"/>
            <a:ext cx="71963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69057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3310" y="269057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8" name="Text 5"/>
          <p:cNvSpPr/>
          <p:nvPr/>
        </p:nvSpPr>
        <p:spPr>
          <a:xfrm>
            <a:off x="1142524" y="2947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42524" y="343828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and rewards to convert high-frequency buyers into subscribers.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69057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186482" y="269057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2" name="Text 9"/>
          <p:cNvSpPr/>
          <p:nvPr/>
        </p:nvSpPr>
        <p:spPr>
          <a:xfrm>
            <a:off x="5565696" y="2947868"/>
            <a:ext cx="3525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565696" y="343828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accelerate their journey into the "Loyal" customer segment.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269057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9609653" y="269057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6" name="Text 13"/>
          <p:cNvSpPr/>
          <p:nvPr/>
        </p:nvSpPr>
        <p:spPr>
          <a:xfrm>
            <a:off x="9988868" y="2947868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988868" y="3438287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promotional sales boosts with margin control to optimize profitability.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793790" y="501110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63310" y="501110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20" name="Text 17"/>
          <p:cNvSpPr/>
          <p:nvPr/>
        </p:nvSpPr>
        <p:spPr>
          <a:xfrm>
            <a:off x="1142524" y="52683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142524" y="575881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and best-selling products in marketing campaigns for maximum impact.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5216962" y="5011103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5186482" y="501110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24" name="Text 21"/>
          <p:cNvSpPr/>
          <p:nvPr/>
        </p:nvSpPr>
        <p:spPr>
          <a:xfrm>
            <a:off x="5565696" y="52683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5565696" y="575881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efforts on high-revenue age groups and express-shipping users for premium experiences.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91577"/>
            <a:ext cx="1957983" cy="426244"/>
          </a:xfrm>
          <a:prstGeom prst="roundRect">
            <a:avLst>
              <a:gd name="adj" fmla="val 17880"/>
            </a:avLst>
          </a:prstGeom>
          <a:solidFill>
            <a:srgbClr val="0F163E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259562"/>
            <a:ext cx="168580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08547"/>
            <a:ext cx="6467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The Foundation: Our Data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708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902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3930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28708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3902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3930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per purchase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287083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37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3902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39304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review ratings only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096113"/>
            <a:ext cx="2867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Features Captured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5790605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demographics: Age, Gender, Location, Subscription Status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details: Item, Category, Amount, Season, Size, Color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Shopping behavior: Discounts, Previous Purchases, Review Ratings, Shipping Type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5162"/>
            <a:ext cx="213729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370767"/>
            <a:ext cx="15776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27371"/>
            <a:ext cx="71293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31356"/>
            <a:ext cx="6407944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405664"/>
            <a:ext cx="3422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9608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pandas, examined structure with df.info() and summary statistics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28548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3231356"/>
            <a:ext cx="6408063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2" name="Text 9"/>
          <p:cNvSpPr/>
          <p:nvPr/>
        </p:nvSpPr>
        <p:spPr>
          <a:xfrm>
            <a:off x="7428548" y="3405664"/>
            <a:ext cx="2862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28548" y="389608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60384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bins and purchase_frequency_days columns for deeper analysis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8548" y="5373767"/>
            <a:ext cx="6408063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20" name="Text 17"/>
          <p:cNvSpPr/>
          <p:nvPr/>
        </p:nvSpPr>
        <p:spPr>
          <a:xfrm>
            <a:off x="7428548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428548" y="603849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and loaded cleaned data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968943"/>
            <a:ext cx="1735693" cy="426244"/>
          </a:xfrm>
          <a:prstGeom prst="roundRect">
            <a:avLst>
              <a:gd name="adj" fmla="val 17880"/>
            </a:avLst>
          </a:prstGeom>
          <a:solidFill>
            <a:srgbClr val="0F163E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3091339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3036927"/>
            <a:ext cx="11913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485912"/>
            <a:ext cx="60870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Business Questions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45348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performed structured analysis in PostgreSQL to uncover actionable insights across 10 critical business dimensions.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2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39584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75271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54DCF"/>
          </a:solidFill>
          <a:ln/>
        </p:spPr>
      </p:sp>
      <p:sp>
        <p:nvSpPr>
          <p:cNvPr id="5" name="Text 2"/>
          <p:cNvSpPr/>
          <p:nvPr/>
        </p:nvSpPr>
        <p:spPr>
          <a:xfrm>
            <a:off x="4363045" y="6278166"/>
            <a:ext cx="4966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09DE5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278166"/>
            <a:ext cx="7406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288024"/>
            <a:ext cx="3682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Gender Revenue Comparison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38943" y="286916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 customers generated slightly higher total revenue than male customers, suggesting targeted marketing opportunities.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38943" y="4689310"/>
            <a:ext cx="4205168" cy="35957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638943" y="4980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38943" y="556152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users showed higher average purchase amounts compared to Standard shipping, indicating premium customer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634008"/>
            <a:ext cx="5443776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Subscription Impact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2119" y="1398032"/>
            <a:ext cx="289250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Subscribers Drive Value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62119" y="2051685"/>
            <a:ext cx="1310616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 demonstrate higher average spend and contribute significantly more to total revenue compared to non-subscribers.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2119" y="2628186"/>
            <a:ext cx="1310616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Finding:</a:t>
            </a:r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Customers with more than 5 purchases show strong correlation with subscription adoption.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2634020" y="4619982"/>
            <a:ext cx="2678311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68%</a:t>
            </a:r>
            <a:endParaRPr lang="en-US" sz="42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0173" y="3259098"/>
            <a:ext cx="3266242" cy="326624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612350" y="6788706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Higher Spend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2119" y="7254240"/>
            <a:ext cx="642246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 vs. non-subscribers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317712" y="4619982"/>
            <a:ext cx="2678311" cy="544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42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5+</a:t>
            </a:r>
            <a:endParaRPr lang="en-US" sz="42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866" y="3259098"/>
            <a:ext cx="3266242" cy="326624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296043" y="6788706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Purchase Threshold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7445812" y="7254240"/>
            <a:ext cx="6422469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buyers likely to subscribe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246"/>
            <a:ext cx="6166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58653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54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First-time buyers exploring product offerings and building initial brand relationship.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558653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254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purchasers showing consistent engagement with select product categories.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558653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254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4452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High-frequency buyers with strong brand affinity and subscription adoption.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69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0619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Five products achieved highest average review ratings, indicating strong customer satisfaction and quality perception.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507858"/>
            <a:ext cx="4205168" cy="35957"/>
          </a:xfrm>
          <a:prstGeom prst="rect">
            <a:avLst/>
          </a:prstGeom>
          <a:solidFill>
            <a:srgbClr val="CFD0D8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7989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Discount Dependency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380077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5 products with highest percentage of discounted purchases, revealing price-sensitive categories requiring strategic pricing review.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327434"/>
            <a:ext cx="8284131" cy="4623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48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238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Built an interactive dashboard presenting all insights visually, enabling stakeholders to explore data dynamically and make informed decisions in real-time.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04761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Tracking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42961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gender, age group, and subscription status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04761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Product Analytics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42961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performers and category insights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704761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939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642961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Behavioral patterns and loyalty metrics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2026-02-14T09:25:20Z</dcterms:created>
  <dcterms:modified xsi:type="dcterms:W3CDTF">2026-02-14T09:25:20Z</dcterms:modified>
</cp:coreProperties>
</file>